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8"/>
  </p:notesMasterIdLst>
  <p:handoutMasterIdLst>
    <p:handoutMasterId r:id="rId59"/>
  </p:handoutMasterIdLst>
  <p:sldIdLst>
    <p:sldId id="4474" r:id="rId5"/>
    <p:sldId id="2076138638" r:id="rId6"/>
    <p:sldId id="4483" r:id="rId7"/>
    <p:sldId id="2076138637" r:id="rId8"/>
    <p:sldId id="2076138640" r:id="rId9"/>
    <p:sldId id="2076138576" r:id="rId10"/>
    <p:sldId id="2076138594" r:id="rId11"/>
    <p:sldId id="2076138621" r:id="rId12"/>
    <p:sldId id="2076138622" r:id="rId13"/>
    <p:sldId id="2076138595" r:id="rId14"/>
    <p:sldId id="2076138619" r:id="rId15"/>
    <p:sldId id="2076138623" r:id="rId16"/>
    <p:sldId id="2076138626" r:id="rId17"/>
    <p:sldId id="2076138620" r:id="rId18"/>
    <p:sldId id="2076138602" r:id="rId19"/>
    <p:sldId id="2076138577" r:id="rId20"/>
    <p:sldId id="2076138624" r:id="rId21"/>
    <p:sldId id="2076138625" r:id="rId22"/>
    <p:sldId id="2076138615" r:id="rId23"/>
    <p:sldId id="2076138591" r:id="rId24"/>
    <p:sldId id="2076138627" r:id="rId25"/>
    <p:sldId id="2076138578" r:id="rId26"/>
    <p:sldId id="2076138581" r:id="rId27"/>
    <p:sldId id="2076138579" r:id="rId28"/>
    <p:sldId id="2076138628" r:id="rId29"/>
    <p:sldId id="2076138580" r:id="rId30"/>
    <p:sldId id="2076138603" r:id="rId31"/>
    <p:sldId id="2076138584" r:id="rId32"/>
    <p:sldId id="2076138618" r:id="rId33"/>
    <p:sldId id="2076138629" r:id="rId34"/>
    <p:sldId id="2076138583" r:id="rId35"/>
    <p:sldId id="2076138630" r:id="rId36"/>
    <p:sldId id="2076138582" r:id="rId37"/>
    <p:sldId id="2076138585" r:id="rId38"/>
    <p:sldId id="2076138586" r:id="rId39"/>
    <p:sldId id="2076138604" r:id="rId40"/>
    <p:sldId id="2076138587" r:id="rId41"/>
    <p:sldId id="2076138605" r:id="rId42"/>
    <p:sldId id="2076138548" r:id="rId43"/>
    <p:sldId id="2076138588" r:id="rId44"/>
    <p:sldId id="2076138631" r:id="rId45"/>
    <p:sldId id="2076138632" r:id="rId46"/>
    <p:sldId id="2076138633" r:id="rId47"/>
    <p:sldId id="2076138634" r:id="rId48"/>
    <p:sldId id="2076138635" r:id="rId49"/>
    <p:sldId id="2076138636" r:id="rId50"/>
    <p:sldId id="2076138606" r:id="rId51"/>
    <p:sldId id="2076138589" r:id="rId52"/>
    <p:sldId id="2076138617" r:id="rId53"/>
    <p:sldId id="2076138609" r:id="rId54"/>
    <p:sldId id="2076138639" r:id="rId55"/>
    <p:sldId id="2076138607" r:id="rId56"/>
    <p:sldId id="4505" r:id="rId5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  <a:srgbClr val="C40000"/>
    <a:srgbClr val="760000"/>
    <a:srgbClr val="A80000"/>
    <a:srgbClr val="FF9933"/>
    <a:srgbClr val="2C2C2F"/>
    <a:srgbClr val="FDE366"/>
    <a:srgbClr val="F2C80F"/>
    <a:srgbClr val="000000"/>
    <a:srgbClr val="505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912" autoAdjust="0"/>
  </p:normalViewPr>
  <p:slideViewPr>
    <p:cSldViewPr snapToGrid="0">
      <p:cViewPr varScale="1">
        <p:scale>
          <a:sx n="72" d="100"/>
          <a:sy n="72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2/22/2022 8:04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AdminApi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werbi.com/v1.0/myorg/admin/widelySharedArtifacts/publishedToWeb" TargetMode="External"/><Relationship Id="rId2" Type="http://schemas.openxmlformats.org/officeDocument/2006/relationships/hyperlink" Target="https://api.powerbi.com/v1.0/myorg/admin/widelySharedArtifacts/linksSharedToWholeOrgan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BiDevCamp/PowerBiAdminApiDemo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powerbi.com/v1.0/myorg/admin/activityevent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EZIbXB2-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docs.microsoft.com/en-us/rest/api/power-bi/admi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a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08598"/>
          </a:xfrm>
        </p:spPr>
        <p:txBody>
          <a:bodyPr/>
          <a:lstStyle/>
          <a:p>
            <a:r>
              <a:rPr lang="en-US" dirty="0"/>
              <a:t>Azure AD user account must be configured as Power BI Administrator</a:t>
            </a:r>
          </a:p>
          <a:p>
            <a:pPr lvl="1"/>
            <a:r>
              <a:rPr lang="en-US" dirty="0"/>
              <a:t>Global tenant admin are automatically in role of Power BI Administrator</a:t>
            </a:r>
          </a:p>
          <a:p>
            <a:endParaRPr lang="en-US" dirty="0"/>
          </a:p>
          <a:p>
            <a:r>
              <a:rPr lang="en-US" dirty="0"/>
              <a:t>Azure AD access token must contain specific delegated permissions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Tenant.Read.All</a:t>
            </a:r>
            <a:r>
              <a:rPr lang="en-US" dirty="0"/>
              <a:t> provides caller with read-only access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Tenant.ReadWrite.All</a:t>
            </a:r>
            <a:r>
              <a:rPr lang="en-US" dirty="0"/>
              <a:t> provides caller with read/write access</a:t>
            </a:r>
          </a:p>
          <a:p>
            <a:pPr lvl="1"/>
            <a:r>
              <a:rPr lang="en-US" dirty="0"/>
              <a:t>Token acquisition will fail if current user not in role of Power Bi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322220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You can call Power BI Admin APIs as Service principal </a:t>
            </a:r>
          </a:p>
          <a:p>
            <a:pPr lvl="1"/>
            <a:r>
              <a:rPr lang="en-US" dirty="0"/>
              <a:t>Current Admin API support for SP currently limited to read-only operations</a:t>
            </a:r>
          </a:p>
          <a:p>
            <a:pPr lvl="1"/>
            <a:r>
              <a:rPr lang="en-US" dirty="0"/>
              <a:t>Requires configuring tenant-level settings in Power BI Admin portal</a:t>
            </a:r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Access token for service principal do not contain any permissions</a:t>
            </a:r>
          </a:p>
          <a:p>
            <a:pPr lvl="1"/>
            <a:r>
              <a:rPr lang="en-US" dirty="0"/>
              <a:t>Service principal access to Admin APIs controlled through tenant-level settings</a:t>
            </a:r>
          </a:p>
          <a:p>
            <a:pPr lvl="1"/>
            <a:r>
              <a:rPr lang="en-US" dirty="0"/>
              <a:t>Service principal access to User APIs controlled through workspace membership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2F19E-F993-42F3-9022-6C51BF99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17" y="2513118"/>
            <a:ext cx="4251658" cy="246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53721-1018-4799-BFF6-3A1AFD5F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83" y="2513118"/>
            <a:ext cx="4613212" cy="2747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71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79F7-F590-436D-86A7-E58BDB7C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using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BAD1-70DF-4CAD-B828-5F42349C5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sz="20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library provides access to Power BI APIs using PowerShell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-Scope</a:t>
            </a:r>
            <a:r>
              <a:rPr lang="en-US" dirty="0"/>
              <a:t> parameter allows caller to switch between User API and Admin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Individual</a:t>
            </a:r>
            <a:r>
              <a:rPr lang="en-US" b="1" dirty="0"/>
              <a:t> </a:t>
            </a:r>
            <a:r>
              <a:rPr lang="en-US" dirty="0"/>
              <a:t>to call Power BI User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Organization</a:t>
            </a:r>
            <a:r>
              <a:rPr lang="en-US" dirty="0"/>
              <a:t> to call Power BI Admin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Some but not all cmdlets in </a:t>
            </a:r>
            <a:r>
              <a:rPr lang="en-US" sz="18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support calling to Power BI Admin API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E084C-DFF1-4385-A4A2-709EDA8D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58" y="2977998"/>
            <a:ext cx="9863723" cy="2498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05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0CA3-7189-49E7-B8EF-CCDA917D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List of All Active Workspaces within a Tenant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19FC85-6FBD-40C0-8A50-266D301721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Each workspace has a </a:t>
            </a:r>
            <a:r>
              <a:rPr lang="en-US" sz="24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property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Workspace</a:t>
            </a:r>
            <a:r>
              <a:rPr lang="en-US" dirty="0"/>
              <a:t> =&gt; workspace is a V2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Group</a:t>
            </a:r>
            <a:r>
              <a:rPr lang="en-US" dirty="0"/>
              <a:t> =&gt; workspace is a V1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PersonalGroup</a:t>
            </a:r>
            <a:r>
              <a:rPr lang="en-US" dirty="0"/>
              <a:t> =&gt; workspace is personal workspace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6EBC59-BB50-45EC-AC43-9E448C4C6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7922"/>
              </p:ext>
            </p:extLst>
          </p:nvPr>
        </p:nvGraphicFramePr>
        <p:xfrm>
          <a:off x="1106479" y="4227675"/>
          <a:ext cx="9871048" cy="24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Bitmap Image" r:id="rId3" imgW="8443080" imgH="2064960" progId="Paint.Picture">
                  <p:embed/>
                </p:oleObj>
              </mc:Choice>
              <mc:Fallback>
                <p:oleObj name="Bitmap Image" r:id="rId3" imgW="8443080" imgH="2064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6479" y="4227675"/>
                        <a:ext cx="9871048" cy="24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9DF03D-5B1A-4908-B081-D8900C310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095"/>
          <a:stretch/>
        </p:blipFill>
        <p:spPr>
          <a:xfrm>
            <a:off x="1113804" y="3237787"/>
            <a:ext cx="9863723" cy="7473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78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5D26-D2A3-48AB-BBF1-1579B3BC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Developer Sample</a:t>
            </a:r>
            <a:r>
              <a:rPr lang="en-US" dirty="0"/>
              <a:t>: </a:t>
            </a:r>
            <a:r>
              <a:rPr lang="en-US" dirty="0" err="1"/>
              <a:t>PowerBiAdminApiDemo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6742-1399-4C47-AFBB-89B1BD408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 simple C# console application to demonstrate calling Power BI Admin API</a:t>
            </a:r>
          </a:p>
          <a:p>
            <a:pPr lvl="1"/>
            <a:r>
              <a:rPr lang="en-US" dirty="0"/>
              <a:t>Built using the Power BI .NET SDK</a:t>
            </a:r>
          </a:p>
          <a:p>
            <a:pPr lvl="1"/>
            <a:r>
              <a:rPr lang="en-US" dirty="0"/>
              <a:t>Source code can be viewed or downloaded from public GitHub repository</a:t>
            </a:r>
          </a:p>
          <a:p>
            <a:pPr lvl="1"/>
            <a:r>
              <a:rPr lang="en-US" b="1" dirty="0">
                <a:solidFill>
                  <a:srgbClr val="76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r>
              <a:rPr lang="en-US" b="1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0550D-33D5-4FBC-BB04-EC82A86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10" y="3060498"/>
            <a:ext cx="3530827" cy="374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C26BA-892D-43C7-B6D3-0C9D1A23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70" y="3858871"/>
            <a:ext cx="5961888" cy="22418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18679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8653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to inspect all workspaces in tenant</a:t>
            </a:r>
          </a:p>
          <a:p>
            <a:pPr lvl="1"/>
            <a:r>
              <a:rPr lang="en-US" dirty="0"/>
              <a:t>URL for Admin API call goes through </a:t>
            </a:r>
            <a:r>
              <a:rPr lang="en-US" b="1" dirty="0">
                <a:solidFill>
                  <a:srgbClr val="760000"/>
                </a:solidFill>
              </a:rPr>
              <a:t>admin</a:t>
            </a:r>
            <a:r>
              <a:rPr lang="en-US" dirty="0"/>
              <a:t> endpoint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1800" dirty="0">
                <a:latin typeface="Lucida Console" panose="020B0609040504020204" pitchFamily="49" charset="0"/>
              </a:rPr>
              <a:t>https://api.powerbi.com/v1.0/myorg/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admin</a:t>
            </a:r>
            <a:r>
              <a:rPr lang="en-US" sz="1600" b="1" dirty="0">
                <a:latin typeface="Lucida Console" panose="020B0609040504020204" pitchFamily="49" charset="0"/>
              </a:rPr>
              <a:t>/groups?$top=100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Make use of the </a:t>
            </a:r>
            <a:r>
              <a:rPr lang="en-US" sz="2000" b="1" dirty="0">
                <a:solidFill>
                  <a:srgbClr val="760000"/>
                </a:solidFill>
              </a:rPr>
              <a:t>$filter</a:t>
            </a:r>
            <a:r>
              <a:rPr lang="en-US" dirty="0"/>
              <a:t> parameters </a:t>
            </a:r>
            <a:r>
              <a:rPr lang="en-US" sz="20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760000"/>
                </a:solidFill>
              </a:rPr>
              <a:t>state</a:t>
            </a:r>
            <a:endParaRPr lang="en-US" b="1" dirty="0">
              <a:solidFill>
                <a:srgbClr val="760000"/>
              </a:solidFill>
            </a:endParaRPr>
          </a:p>
          <a:p>
            <a:pPr lvl="1"/>
            <a:r>
              <a:rPr lang="en-US" dirty="0"/>
              <a:t>These two query string parameters have been optimized for performance</a:t>
            </a:r>
          </a:p>
          <a:p>
            <a:pPr marL="796925" lvl="1" indent="0">
              <a:spcBef>
                <a:spcPts val="600"/>
              </a:spcBef>
              <a:buNone/>
            </a:pPr>
            <a:r>
              <a:rPr lang="en-US" sz="1800" b="1" dirty="0">
                <a:latin typeface="Lucida Console" panose="020B0609040504020204" pitchFamily="49" charset="0"/>
              </a:rPr>
              <a:t>$filter=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state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'Active'</a:t>
            </a:r>
            <a:r>
              <a:rPr lang="en-US" sz="1800" b="1" dirty="0">
                <a:latin typeface="Lucida Console" panose="020B0609040504020204" pitchFamily="49" charset="0"/>
              </a:rPr>
              <a:t> and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type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'Workspace'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using Power BI .NET SDK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1DD76-F323-4F82-909A-F983962C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" y="4872356"/>
            <a:ext cx="10151348" cy="152108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2578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EB40-AB4A-4052-92C0-FFA29B90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GetGroupsAsAdmin Response in Fiddler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BDAA1-5C3A-4FBA-8821-B8F6A7A9C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0"/>
          <a:stretch/>
        </p:blipFill>
        <p:spPr>
          <a:xfrm>
            <a:off x="1053210" y="1021591"/>
            <a:ext cx="9931522" cy="570204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5085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06CE369-A702-4201-941D-9C8AC408A3A9}"/>
              </a:ext>
            </a:extLst>
          </p:cNvPr>
          <p:cNvSpPr/>
          <p:nvPr/>
        </p:nvSpPr>
        <p:spPr bwMode="auto">
          <a:xfrm>
            <a:off x="314323" y="3310855"/>
            <a:ext cx="11807827" cy="349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4AC84-1AD6-4547-B0C9-3052E551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 with </a:t>
            </a:r>
            <a:r>
              <a:rPr lang="en-US" dirty="0">
                <a:solidFill>
                  <a:srgbClr val="760000"/>
                </a:solidFill>
              </a:rPr>
              <a:t>Expand</a:t>
            </a:r>
            <a:r>
              <a:rPr lang="en-US" dirty="0"/>
              <a:t>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09652-24F6-48B1-93BD-A12C0B73F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Expand parameter can be used to populate workspace collections</a:t>
            </a:r>
          </a:p>
          <a:p>
            <a:pPr lvl="1"/>
            <a:r>
              <a:rPr lang="en-US" dirty="0"/>
              <a:t>Expand options include </a:t>
            </a:r>
            <a:r>
              <a:rPr lang="en-US" b="1" dirty="0">
                <a:solidFill>
                  <a:srgbClr val="760000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reports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dashboards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datasets</a:t>
            </a:r>
            <a:r>
              <a:rPr lang="en-US" dirty="0"/>
              <a:t> and </a:t>
            </a:r>
            <a:r>
              <a:rPr lang="en-US" b="1" dirty="0">
                <a:solidFill>
                  <a:srgbClr val="760000"/>
                </a:solidFill>
              </a:rPr>
              <a:t>dataflows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2691-3960-4760-9A49-8EFBB9AF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31" y="2127628"/>
            <a:ext cx="7301749" cy="10370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09A96-D1C3-4F84-B85F-B59108D5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85" y="3934555"/>
            <a:ext cx="3468963" cy="25215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4E4675-F3E3-471B-8986-8D0D78159B66}"/>
              </a:ext>
            </a:extLst>
          </p:cNvPr>
          <p:cNvGrpSpPr/>
          <p:nvPr/>
        </p:nvGrpSpPr>
        <p:grpSpPr>
          <a:xfrm>
            <a:off x="5917970" y="3411925"/>
            <a:ext cx="2624035" cy="1104427"/>
            <a:chOff x="6037713" y="3611622"/>
            <a:chExt cx="2624035" cy="11044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B7024F-12B9-4FE6-A641-954808FF3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477"/>
            <a:stretch/>
          </p:blipFill>
          <p:spPr>
            <a:xfrm>
              <a:off x="6037713" y="3611622"/>
              <a:ext cx="2156889" cy="85164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2277D5-37B4-4D88-8168-DE71B8ECEC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3366" y="4310177"/>
              <a:ext cx="1178382" cy="40587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72288-4B2B-4192-B5A3-FDBB4347B3E1}"/>
              </a:ext>
            </a:extLst>
          </p:cNvPr>
          <p:cNvGrpSpPr/>
          <p:nvPr/>
        </p:nvGrpSpPr>
        <p:grpSpPr>
          <a:xfrm>
            <a:off x="2862785" y="3696017"/>
            <a:ext cx="5667899" cy="993575"/>
            <a:chOff x="2982528" y="3895714"/>
            <a:chExt cx="5667899" cy="9935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57A2B0-F6F7-4BAE-95D9-E3754525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528" y="3895714"/>
              <a:ext cx="2464308" cy="82892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DFC0E58-F10C-4BD7-92EE-AB7AC2833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9792" y="4485677"/>
              <a:ext cx="3320635" cy="4036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F347D-5936-4A00-A0DB-8D709634575F}"/>
              </a:ext>
            </a:extLst>
          </p:cNvPr>
          <p:cNvGrpSpPr/>
          <p:nvPr/>
        </p:nvGrpSpPr>
        <p:grpSpPr>
          <a:xfrm>
            <a:off x="511277" y="4260922"/>
            <a:ext cx="8019407" cy="1673372"/>
            <a:chOff x="631020" y="4460619"/>
            <a:chExt cx="8019407" cy="16733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4514E0-7A8F-4DEA-9417-4354EA225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581"/>
            <a:stretch/>
          </p:blipFill>
          <p:spPr>
            <a:xfrm>
              <a:off x="631020" y="4460619"/>
              <a:ext cx="2166806" cy="167337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D5AE1B-AACA-4A87-BDFB-8DC729633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8083" y="5035426"/>
              <a:ext cx="5972344" cy="2295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8DEA08-F8A9-490F-AC0A-82BD10E4F30F}"/>
              </a:ext>
            </a:extLst>
          </p:cNvPr>
          <p:cNvGrpSpPr/>
          <p:nvPr/>
        </p:nvGrpSpPr>
        <p:grpSpPr>
          <a:xfrm>
            <a:off x="2862785" y="5000377"/>
            <a:ext cx="5679220" cy="1173480"/>
            <a:chOff x="2862785" y="5000377"/>
            <a:chExt cx="5679220" cy="11734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3EED0C-BF4D-40C0-8FD6-725C742A0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2785" y="5000377"/>
              <a:ext cx="2404808" cy="117348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85F41C-50A0-424E-941C-371DDE9F1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6862" y="5851443"/>
              <a:ext cx="3655143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3563F-FEAB-434A-A3B4-0032DEA7F7D3}"/>
              </a:ext>
            </a:extLst>
          </p:cNvPr>
          <p:cNvGrpSpPr/>
          <p:nvPr/>
        </p:nvGrpSpPr>
        <p:grpSpPr>
          <a:xfrm>
            <a:off x="5604419" y="5910774"/>
            <a:ext cx="2937586" cy="833920"/>
            <a:chOff x="5604419" y="5910774"/>
            <a:chExt cx="2937586" cy="833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4B7F2F-C739-4AC2-B278-75AE5D7E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4419" y="5910774"/>
              <a:ext cx="2072597" cy="83392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B8855F-2C37-4BF6-A058-30F9E6B02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5160" y="6351073"/>
              <a:ext cx="1086845" cy="10504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9130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BC63-3425-47AA-A76C-EBD13AD0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Workspace Membership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4A6C-8CB3-4276-A205-F9554DF6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Power BI Admin API cannot be used to create or manage workspace content</a:t>
            </a:r>
          </a:p>
          <a:p>
            <a:pPr lvl="1"/>
            <a:r>
              <a:rPr lang="en-US" dirty="0"/>
              <a:t>You must use Power BI User API to import PBIX files and manage datasets</a:t>
            </a:r>
          </a:p>
          <a:p>
            <a:endParaRPr lang="en-US" dirty="0"/>
          </a:p>
          <a:p>
            <a:r>
              <a:rPr lang="en-US" dirty="0"/>
              <a:t>Power BI Admin API provides the ability to add and delete workspace members</a:t>
            </a:r>
          </a:p>
          <a:p>
            <a:pPr lvl="1"/>
            <a:r>
              <a:rPr lang="en-US" dirty="0"/>
              <a:t>You can add your user account to any workspace as admin using Power BI Admin API</a:t>
            </a:r>
          </a:p>
          <a:p>
            <a:pPr lvl="1"/>
            <a:r>
              <a:rPr lang="en-US" dirty="0"/>
              <a:t>Once added as admin, you have total control over workspace using Power BI User API</a:t>
            </a:r>
          </a:p>
          <a:p>
            <a:pPr lvl="1"/>
            <a:endParaRPr lang="en-US" dirty="0"/>
          </a:p>
          <a:p>
            <a:r>
              <a:rPr lang="en-US" dirty="0"/>
              <a:t>Power BI Admin API operation to manage workspace members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GetGroupUsersAsAdmin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AddUserAsAdmin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DeleteUserAsAdmin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54697-2585-49D8-B540-32D980C0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7" y="4917239"/>
            <a:ext cx="6174198" cy="1757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0211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9017" y="4916244"/>
            <a:ext cx="4670594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Rick Xu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Senior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Team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27577"/>
            <a:ext cx="11053773" cy="7694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>
                <a:solidFill>
                  <a:srgbClr val="000000"/>
                </a:solidFill>
              </a:rPr>
              <a:t>Managing Power BI using the Power BI Admin APIs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74EF-9E97-42C1-9732-10A7E638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GetCapacitiesAsAdmin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7E81-14C2-40B7-B6B9-6B8C6862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Returns a list of all capacities in the current Power BI tenant</a:t>
            </a:r>
          </a:p>
          <a:p>
            <a:pPr lvl="1"/>
            <a:r>
              <a:rPr lang="en-US" dirty="0"/>
              <a:t>Result includes id, display name, </a:t>
            </a:r>
            <a:r>
              <a:rPr lang="en-US" dirty="0" err="1"/>
              <a:t>sku</a:t>
            </a:r>
            <a:r>
              <a:rPr lang="en-US" dirty="0"/>
              <a:t>, state, region and list of admins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F6AA2-0E04-49DE-82F7-E2D6475A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18" y="2204031"/>
            <a:ext cx="3593378" cy="442121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9EB3-13F7-428F-B99B-CB718196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72" y="2204031"/>
            <a:ext cx="5137404" cy="8778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9861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CF86-0A60-4D65-B8C1-A0EEBCB8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GetCapacityUsersAsAdmin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2456-AE41-46A7-A626-B6CC6B705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Returns a list of all users for a specific capacity</a:t>
            </a:r>
          </a:p>
          <a:p>
            <a:pPr lvl="1"/>
            <a:r>
              <a:rPr lang="en-US" sz="1800" b="1" dirty="0" err="1">
                <a:solidFill>
                  <a:srgbClr val="760000"/>
                </a:solidFill>
              </a:rPr>
              <a:t>capacityUserAccesRight</a:t>
            </a:r>
            <a:r>
              <a:rPr lang="en-US" dirty="0"/>
              <a:t> indicates whether user has admin permissions or assign permissions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1258-8C78-412D-98E0-954FD073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67" y="2135425"/>
            <a:ext cx="4842456" cy="43515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3D2C-F358-4EBA-90B8-B1BC810E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11" y="2135425"/>
            <a:ext cx="5624312" cy="104326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219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GetDatasetsInGroupAsAdmin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84830"/>
          </a:xfrm>
        </p:spPr>
        <p:txBody>
          <a:bodyPr/>
          <a:lstStyle/>
          <a:p>
            <a:r>
              <a:rPr lang="en-US" dirty="0"/>
              <a:t>Get operation contains workspace ID in URL</a:t>
            </a:r>
          </a:p>
          <a:p>
            <a:pPr lvl="1"/>
            <a:r>
              <a:rPr lang="en-US" sz="1800" dirty="0"/>
              <a:t>https://api.powerbi.com/v1.0/myorg/admin/groups/</a:t>
            </a:r>
            <a:r>
              <a:rPr lang="en-US" sz="1800" b="1" dirty="0">
                <a:solidFill>
                  <a:srgbClr val="760000"/>
                </a:solidFill>
              </a:rPr>
              <a:t>{WorkspaceId}</a:t>
            </a:r>
            <a:r>
              <a:rPr lang="en-US" sz="1800" dirty="0"/>
              <a:t>/datasets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AF00F-C941-4586-9D27-6B2E0EFF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77" y="2159026"/>
            <a:ext cx="3943521" cy="34458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F86F1-951D-4AF7-96DE-7395CFE6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11" y="2159026"/>
            <a:ext cx="6723532" cy="11110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2302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GetDatasourcesAsAdmin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Allows you to discover all datasources for a specific dataset</a:t>
            </a:r>
          </a:p>
          <a:p>
            <a:pPr lvl="1"/>
            <a:r>
              <a:rPr lang="en-US" dirty="0"/>
              <a:t>JSON result contains datasource type, connection details, </a:t>
            </a:r>
            <a:r>
              <a:rPr lang="en-US" sz="1800" b="1" dirty="0" err="1">
                <a:solidFill>
                  <a:srgbClr val="760000"/>
                </a:solidFill>
              </a:rPr>
              <a:t>datasourceId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760000"/>
                </a:solidFill>
              </a:rPr>
              <a:t>gatewayId</a:t>
            </a:r>
            <a:endParaRPr lang="en-US" b="1" dirty="0">
              <a:solidFill>
                <a:srgbClr val="76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1C523-C411-4334-A01F-32C9FD63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90" y="2104602"/>
            <a:ext cx="7638288" cy="14112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33FB8-60CA-4D5B-8DD9-35B91184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04" y="3673153"/>
            <a:ext cx="6866354" cy="32140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83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GetRefreshablesAsAdmin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Returns a list of all datasets and dataflows which support refresh</a:t>
            </a:r>
          </a:p>
          <a:p>
            <a:pPr lvl="1"/>
            <a:r>
              <a:rPr lang="en-US" dirty="0"/>
              <a:t>Results include start time, end time and status of last request</a:t>
            </a:r>
          </a:p>
          <a:p>
            <a:pPr lvl="1"/>
            <a:r>
              <a:rPr lang="en-US" dirty="0"/>
              <a:t>Results include scheduling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FBE6-201E-41EB-B635-A2AACBB9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2661202"/>
            <a:ext cx="5402687" cy="8560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6F54C-9657-49D4-A571-9309C9C8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14" y="2279669"/>
            <a:ext cx="3695279" cy="43279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5341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098-5E21-4DC3-AB25-B63E344C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GetImportsAsAdmin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50BB-0B80-45B5-99D4-E6372A27A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Tracks Power BI artifacts imported from PBIX, RDL &amp; JSON files</a:t>
            </a:r>
          </a:p>
          <a:p>
            <a:pPr lvl="1"/>
            <a:r>
              <a:rPr lang="en-US" dirty="0"/>
              <a:t>PBIX files used to import datasets and/or reports</a:t>
            </a:r>
          </a:p>
          <a:p>
            <a:pPr lvl="1"/>
            <a:r>
              <a:rPr lang="en-US" dirty="0"/>
              <a:t>RDL files used to import paginated reports</a:t>
            </a:r>
          </a:p>
          <a:p>
            <a:pPr lvl="1"/>
            <a:r>
              <a:rPr lang="en-US" dirty="0"/>
              <a:t>JSON files used to import dataflows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FCE2F-0F13-4AB8-AE18-C0CA2D94B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77"/>
          <a:stretch/>
        </p:blipFill>
        <p:spPr>
          <a:xfrm>
            <a:off x="6067719" y="3134837"/>
            <a:ext cx="6191621" cy="360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730F3-6144-4F8A-9CEA-84A3F7BC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8" y="3134837"/>
            <a:ext cx="4597908" cy="9159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3913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 BI Admin API Discovery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62842"/>
          </a:xfrm>
        </p:spPr>
        <p:txBody>
          <a:bodyPr/>
          <a:lstStyle/>
          <a:p>
            <a:r>
              <a:rPr lang="en-US" sz="2000" dirty="0"/>
              <a:t>GetReportsAsAdmin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GetDashboardsAsAdmin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GetAppsAsAdmin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0E86B-89C3-48D0-982B-EB6304EE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2"/>
          <a:stretch/>
        </p:blipFill>
        <p:spPr>
          <a:xfrm>
            <a:off x="915420" y="1628781"/>
            <a:ext cx="4114537" cy="1811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1C7C7-68F2-4491-88E5-872340DC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6" y="3928025"/>
            <a:ext cx="4114543" cy="1182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238C0-B765-4464-9EB8-4F7F0A211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3" r="1212"/>
          <a:stretch/>
        </p:blipFill>
        <p:spPr>
          <a:xfrm>
            <a:off x="915420" y="5599942"/>
            <a:ext cx="4114548" cy="1036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479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question "Who has access to What?"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705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GetDatasetUsersAsAdmin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dataset?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GetReportUsersAsAdmin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report?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GetDashboardUsersAsAdmin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dashboard?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GetDataflowUsersAsAdmin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dataflow?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GetAppUsersAsAdmin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app?</a:t>
            </a:r>
          </a:p>
        </p:txBody>
      </p:sp>
    </p:spTree>
    <p:extLst>
      <p:ext uri="{BB962C8B-B14F-4D97-AF65-F5344CB8AC3E}">
        <p14:creationId xmlns:p14="http://schemas.microsoft.com/office/powerpoint/2010/main" val="1783406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A59C-9016-4BED-9F15-6002C74E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GetReportUsersAsAdmin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6B45-7FBF-435B-A875-D3F8443F3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3500"/>
          <a:stretch/>
        </p:blipFill>
        <p:spPr>
          <a:xfrm>
            <a:off x="8285305" y="1220813"/>
            <a:ext cx="3912362" cy="44975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30C38-83FB-4A9A-81BB-22931EBD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220813"/>
            <a:ext cx="7751041" cy="158658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1356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3F42C-BE05-4FED-B98F-1343DAA0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744020"/>
            <a:ext cx="7709225" cy="506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D2B1-5A73-4119-8856-D5F8B3CA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Continuation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53D0-6D74-4F6A-BC0E-4A3240E40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55367"/>
          </a:xfrm>
        </p:spPr>
        <p:txBody>
          <a:bodyPr/>
          <a:lstStyle/>
          <a:p>
            <a:r>
              <a:rPr lang="en-US" dirty="0"/>
              <a:t>Some Admin API operations have potential to return significant volume of data</a:t>
            </a:r>
          </a:p>
          <a:p>
            <a:pPr lvl="1"/>
            <a:r>
              <a:rPr lang="en-US" dirty="0"/>
              <a:t>Admin API operations might need to return volume of data too large for single HTTP request</a:t>
            </a:r>
          </a:p>
          <a:p>
            <a:pPr lvl="1"/>
            <a:r>
              <a:rPr lang="en-US" dirty="0"/>
              <a:t>Continuation tokens used to return large volumes of data over series of HTTP requests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you call Admin API operation that returns continuation tokens?</a:t>
            </a:r>
          </a:p>
          <a:p>
            <a:pPr lvl="1"/>
            <a:r>
              <a:rPr lang="en-US" dirty="0"/>
              <a:t>First call is made without passing continuation token</a:t>
            </a:r>
          </a:p>
          <a:p>
            <a:pPr lvl="1"/>
            <a:r>
              <a:rPr lang="en-US" dirty="0"/>
              <a:t>Any call that returns with a continuation token indicates there's more data</a:t>
            </a:r>
          </a:p>
          <a:p>
            <a:pPr lvl="1"/>
            <a:r>
              <a:rPr lang="en-US" dirty="0"/>
              <a:t>After first call, all subsequent calls must pass continuation token from previous response</a:t>
            </a:r>
          </a:p>
          <a:p>
            <a:pPr lvl="1"/>
            <a:r>
              <a:rPr lang="en-US" dirty="0"/>
              <a:t>The final call returns with no continuation token indicating that all data has been retrieved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Admin API operations that return continuation tokens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GetUserArtifactAccessAsAdmin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GetUserSubscriptionsAsAdmin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GetUnusedArtifactsAsAdmin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GetActivityEvents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90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2B5CEF-3AE5-4BBB-AD21-A3D921A4F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Used to discover which artifacts can be accessed by a specific user</a:t>
            </a:r>
          </a:p>
          <a:p>
            <a:pPr lvl="1"/>
            <a:r>
              <a:rPr lang="en-US" dirty="0"/>
              <a:t>UserId can be UPN (</a:t>
            </a:r>
            <a:r>
              <a:rPr lang="en-US" sz="1400" b="1" dirty="0">
                <a:solidFill>
                  <a:srgbClr val="760000"/>
                </a:solidFill>
              </a:rPr>
              <a:t>bob@acmecorp.com</a:t>
            </a:r>
            <a:r>
              <a:rPr lang="en-US" dirty="0"/>
              <a:t>) or GUID for Azure AD user account (aka GraphId)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3F39-EA71-42EE-BBAF-0A690EA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74" y="2166925"/>
            <a:ext cx="10521724" cy="454525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378787C-7B13-4FE9-A69F-B457FC3ABFCC}"/>
              </a:ext>
            </a:extLst>
          </p:cNvPr>
          <p:cNvSpPr/>
          <p:nvPr/>
        </p:nvSpPr>
        <p:spPr bwMode="auto">
          <a:xfrm>
            <a:off x="641287" y="2907965"/>
            <a:ext cx="1058192" cy="264919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First </a:t>
            </a: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Call</a:t>
            </a: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481CE52-25CC-448E-88F9-A849B3F5C7DF}"/>
              </a:ext>
            </a:extLst>
          </p:cNvPr>
          <p:cNvSpPr/>
          <p:nvPr/>
        </p:nvSpPr>
        <p:spPr bwMode="auto">
          <a:xfrm>
            <a:off x="292943" y="4614187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Subsequent Calls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DF48BDD4-06E6-4364-B497-6F56CE33F07A}"/>
              </a:ext>
            </a:extLst>
          </p:cNvPr>
          <p:cNvSpPr/>
          <p:nvPr/>
        </p:nvSpPr>
        <p:spPr bwMode="auto">
          <a:xfrm>
            <a:off x="125288" y="3768462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Did Call return token?</a:t>
            </a:r>
          </a:p>
        </p:txBody>
      </p:sp>
    </p:spTree>
    <p:extLst>
      <p:ext uri="{BB962C8B-B14F-4D97-AF65-F5344CB8AC3E}">
        <p14:creationId xmlns:p14="http://schemas.microsoft.com/office/powerpoint/2010/main" val="1557051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C43-E8A9-4B87-8065-08B587B8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C91B6-D875-454E-8BA6-38F9156D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Results from multiple calls must be appended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58123-81CE-4CCB-AA66-E2F240E7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5" y="1830963"/>
            <a:ext cx="9545456" cy="412352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4BD8B06-72CD-40BE-8D63-C82AADC958D7}"/>
              </a:ext>
            </a:extLst>
          </p:cNvPr>
          <p:cNvSpPr/>
          <p:nvPr/>
        </p:nvSpPr>
        <p:spPr bwMode="auto">
          <a:xfrm>
            <a:off x="86116" y="2050196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create collection variable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11E7AEC-136C-40DD-9777-2811F4E6B512}"/>
              </a:ext>
            </a:extLst>
          </p:cNvPr>
          <p:cNvSpPr/>
          <p:nvPr/>
        </p:nvSpPr>
        <p:spPr bwMode="auto">
          <a:xfrm>
            <a:off x="718457" y="2851182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5868FFE-00BA-4FA0-83EC-BBC4B9D8D383}"/>
              </a:ext>
            </a:extLst>
          </p:cNvPr>
          <p:cNvSpPr/>
          <p:nvPr/>
        </p:nvSpPr>
        <p:spPr bwMode="auto">
          <a:xfrm>
            <a:off x="892628" y="4418724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DB512-3511-4EC7-9711-EDA8C449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365" y="2680501"/>
            <a:ext cx="3861175" cy="420233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3031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GetUserSubscriptionsAsAdmin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0F836-2664-4B0B-B162-FFF0E81E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7" y="1170729"/>
            <a:ext cx="9985533" cy="242450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00919-A134-4F87-8A55-A1AB5286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2" y="2939143"/>
            <a:ext cx="3420292" cy="39483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054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GetUnusedArtifactsAsAdmin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Returns list of artifacts in workspace not accessed in last 30 days</a:t>
            </a:r>
          </a:p>
          <a:p>
            <a:pPr lvl="1"/>
            <a:r>
              <a:rPr lang="en-US" dirty="0"/>
              <a:t>Each call must target a single workspace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9C16-3C71-4985-AE0B-096BB281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7" y="2250588"/>
            <a:ext cx="8268237" cy="217899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9A4B4-1213-4D54-869A-7B1B8CB8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762" y="3822306"/>
            <a:ext cx="3498440" cy="296314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533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Widely Shared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61966"/>
          </a:xfrm>
        </p:spPr>
        <p:txBody>
          <a:bodyPr/>
          <a:lstStyle/>
          <a:p>
            <a:r>
              <a:rPr lang="en-US" dirty="0"/>
              <a:t>Find reports which have been shared to entire organization</a:t>
            </a:r>
          </a:p>
          <a:p>
            <a:pPr lvl="1"/>
            <a:r>
              <a:rPr lang="en-US" sz="1800" dirty="0">
                <a:hlinkClick r:id="rId2"/>
              </a:rPr>
              <a:t>https://api.powerbi.com/v1.0/myorg/admin/widelySharedArtifacts/linksSharedToWholeOrganization</a:t>
            </a:r>
            <a:r>
              <a:rPr lang="en-US" sz="1800" dirty="0"/>
              <a:t> </a:t>
            </a:r>
          </a:p>
          <a:p>
            <a:r>
              <a:rPr lang="en-US" dirty="0"/>
              <a:t>Find reports which have been exposed to public Internet using Publish to Web </a:t>
            </a:r>
          </a:p>
          <a:p>
            <a:pPr lvl="1"/>
            <a:r>
              <a:rPr lang="en-US" sz="1800" dirty="0">
                <a:hlinkClick r:id="rId3"/>
              </a:rPr>
              <a:t>https://api.powerbi.com/v1.0/myorg/admin/widelySharedArtifacts/publishedToWeb</a:t>
            </a:r>
            <a:r>
              <a:rPr lang="en-US" sz="1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35A18-25B7-4A33-BF93-7397F6CA7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9"/>
          <a:stretch/>
        </p:blipFill>
        <p:spPr>
          <a:xfrm>
            <a:off x="1352614" y="3011833"/>
            <a:ext cx="8066750" cy="37177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58387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93264"/>
          </a:xfrm>
        </p:spPr>
        <p:txBody>
          <a:bodyPr/>
          <a:lstStyle/>
          <a:p>
            <a:r>
              <a:rPr lang="en-US" dirty="0"/>
              <a:t>Optimize calls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Make use of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parameters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type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state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Be mindful of the extra data returned when using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$expand</a:t>
            </a:r>
            <a:r>
              <a:rPr lang="en-US" dirty="0"/>
              <a:t> filter</a:t>
            </a:r>
          </a:p>
          <a:p>
            <a:pPr>
              <a:spcBef>
                <a:spcPts val="1200"/>
              </a:spcBef>
            </a:pPr>
            <a:r>
              <a:rPr lang="en-US" dirty="0"/>
              <a:t>Understand limitations for calling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API calls limited to 50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Condensed"/>
              </a:rPr>
              <a:t>calls/hour/tenant</a:t>
            </a:r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taking more than 30 seconds will be terminated</a:t>
            </a:r>
          </a:p>
          <a:p>
            <a:pPr>
              <a:spcBef>
                <a:spcPts val="1200"/>
              </a:spcBef>
            </a:pPr>
            <a:r>
              <a:rPr lang="en-US" dirty="0"/>
              <a:t>Workspace Scanner API provides more scalable alternative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Asynchronous, non-blocking API design avoids limitations of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3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0DC-F1FC-474E-BB68-3D7A7731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API Based on Three API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C95B-9083-4E62-8FD5-BD8D7A9D5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0044"/>
          </a:xfrm>
        </p:spPr>
        <p:txBody>
          <a:bodyPr/>
          <a:lstStyle/>
          <a:p>
            <a:r>
              <a:rPr lang="en-US" sz="24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PostWorkspaceInfo</a:t>
            </a:r>
            <a:endParaRPr lang="en-US" b="1" dirty="0">
              <a:solidFill>
                <a:srgbClr val="76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asynchronous job to scan one or more workspaces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GetScanStatus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Check on the status of a workspace scan job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GetScanResult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Consume the results of completed workspace scan job</a:t>
            </a:r>
          </a:p>
        </p:txBody>
      </p:sp>
    </p:spTree>
    <p:extLst>
      <p:ext uri="{BB962C8B-B14F-4D97-AF65-F5344CB8AC3E}">
        <p14:creationId xmlns:p14="http://schemas.microsoft.com/office/powerpoint/2010/main" val="25088254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Workspace API Called using Asynchronous Pattern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GetScanResult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https://api.powerbi.com/v1.0/myorg/admin/workspaces/scanResult/</a:t>
              </a:r>
              <a:r>
                <a:rPr lang="en-US" sz="1200" b="1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info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5F0679-1A5D-4904-A2DE-C3E0304A72EB}"/>
              </a:ext>
            </a:extLst>
          </p:cNvPr>
          <p:cNvGrpSpPr/>
          <p:nvPr/>
        </p:nvGrpSpPr>
        <p:grpSpPr>
          <a:xfrm>
            <a:off x="1622051" y="1755214"/>
            <a:ext cx="10375033" cy="550059"/>
            <a:chOff x="1622051" y="1755214"/>
            <a:chExt cx="10375033" cy="550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E940E8-AF1E-4505-A546-0A424C8F2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0" r="15091" b="1"/>
            <a:stretch/>
          </p:blipFill>
          <p:spPr>
            <a:xfrm>
              <a:off x="9767915" y="1755214"/>
              <a:ext cx="2229169" cy="550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22051" y="1773085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PostWorkspaceInfo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https://api.powerbi.com/v1.0/myorg/admin/workspaces/getInfo?</a:t>
              </a:r>
              <a:r>
                <a:rPr lang="en-US" sz="1100" b="1" dirty="0">
                  <a:solidFill>
                    <a:schemeClr val="tx2">
                      <a:lumMod val="75000"/>
                      <a:lumOff val="25000"/>
                    </a:schemeClr>
                  </a:solidFill>
                  <a:ea typeface="Segoe UI" pitchFamily="34" charset="0"/>
                  <a:cs typeface="Segoe UI" pitchFamily="34" charset="0"/>
                </a:rPr>
                <a:t>datasourceDetails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=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true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7FD51-BFBA-4E0A-B40F-0223607F6B20}"/>
              </a:ext>
            </a:extLst>
          </p:cNvPr>
          <p:cNvGrpSpPr/>
          <p:nvPr/>
        </p:nvGrpSpPr>
        <p:grpSpPr>
          <a:xfrm>
            <a:off x="1670431" y="2855333"/>
            <a:ext cx="8936790" cy="1140653"/>
            <a:chOff x="1670431" y="2855333"/>
            <a:chExt cx="8936790" cy="1140653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670431" y="2855333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108575-83C2-4C3A-A793-26BBD688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054" y="3284278"/>
              <a:ext cx="2668524" cy="711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4B6309-DC5C-4C08-B993-B7D3754C0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859" y="3842066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F9313D-2A08-4384-B544-18848B2F70CA}"/>
              </a:ext>
            </a:extLst>
          </p:cNvPr>
          <p:cNvGrpSpPr/>
          <p:nvPr/>
        </p:nvGrpSpPr>
        <p:grpSpPr>
          <a:xfrm>
            <a:off x="1670431" y="4411217"/>
            <a:ext cx="9178856" cy="1074206"/>
            <a:chOff x="1670431" y="4411217"/>
            <a:chExt cx="9178856" cy="107420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670431" y="4411217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60A46-4573-484E-A80C-53DBF1AD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4054" y="4804487"/>
              <a:ext cx="2607972" cy="680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7EC7F-FEEC-4F3B-A868-94364550B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273" y="5354594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10052181" y="2591079"/>
            <a:ext cx="1660639" cy="1386398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</a:t>
            </a:r>
            <a:b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scan workspace job started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418521"/>
            <a:ext cx="1386397" cy="3064430"/>
            <a:chOff x="10263916" y="3599496"/>
            <a:chExt cx="1386397" cy="3064430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info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922703" y="3940709"/>
              <a:ext cx="2068824" cy="1386397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scan workspace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the Sample Code used in this Webinar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F66F4-5FEB-4E71-8B20-CC68DE53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2" y="2664700"/>
            <a:ext cx="6436832" cy="3927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90C8-BFB5-4509-BE3B-2FD106E5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31" y="2664700"/>
            <a:ext cx="3704086" cy="392722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 console application which uses the Power BI .NET SDK</a:t>
            </a:r>
          </a:p>
          <a:p>
            <a:pPr lvl="1"/>
            <a:r>
              <a:rPr lang="en-US" dirty="0"/>
              <a:t>Download this code from </a:t>
            </a:r>
            <a:r>
              <a:rPr lang="en-US" b="1" dirty="0">
                <a:solidFill>
                  <a:srgbClr val="6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using PostWorkspaceInfo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A3CFD-8392-4CD4-B3AF-EF62B59C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03" y="1138586"/>
            <a:ext cx="8007315" cy="559101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2240D0-4613-449D-9E27-37C746D2381C}"/>
              </a:ext>
            </a:extLst>
          </p:cNvPr>
          <p:cNvSpPr/>
          <p:nvPr/>
        </p:nvSpPr>
        <p:spPr bwMode="auto">
          <a:xfrm>
            <a:off x="233916" y="1646162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get ID for workspace(s)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CE59C26-1678-4F83-98D8-70CBFBC5F58B}"/>
              </a:ext>
            </a:extLst>
          </p:cNvPr>
          <p:cNvSpPr/>
          <p:nvPr/>
        </p:nvSpPr>
        <p:spPr bwMode="auto">
          <a:xfrm>
            <a:off x="293059" y="2928065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start workspace scan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281BCE7-F783-40DF-96FF-DC08C9C070DC}"/>
              </a:ext>
            </a:extLst>
          </p:cNvPr>
          <p:cNvSpPr/>
          <p:nvPr/>
        </p:nvSpPr>
        <p:spPr bwMode="auto">
          <a:xfrm>
            <a:off x="296603" y="3675889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loop until scan completes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971CFDC-9931-45B4-AD21-47A8C48DD3E9}"/>
              </a:ext>
            </a:extLst>
          </p:cNvPr>
          <p:cNvSpPr/>
          <p:nvPr/>
        </p:nvSpPr>
        <p:spPr bwMode="auto">
          <a:xfrm>
            <a:off x="542259" y="5055422"/>
            <a:ext cx="1956391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Process scan results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F6BAA24-382B-4463-98C4-3AAC00D762B7}"/>
              </a:ext>
            </a:extLst>
          </p:cNvPr>
          <p:cNvSpPr/>
          <p:nvPr/>
        </p:nvSpPr>
        <p:spPr bwMode="auto">
          <a:xfrm>
            <a:off x="765544" y="5879418"/>
            <a:ext cx="173310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Handle scan failure</a:t>
            </a:r>
          </a:p>
        </p:txBody>
      </p:sp>
    </p:spTree>
    <p:extLst>
      <p:ext uri="{BB962C8B-B14F-4D97-AF65-F5344CB8AC3E}">
        <p14:creationId xmlns:p14="http://schemas.microsoft.com/office/powerpoint/2010/main" val="54994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458F08-2334-49FA-9689-5B487827AE3D}"/>
              </a:ext>
            </a:extLst>
          </p:cNvPr>
          <p:cNvSpPr/>
          <p:nvPr/>
        </p:nvSpPr>
        <p:spPr bwMode="auto">
          <a:xfrm>
            <a:off x="865663" y="2447269"/>
            <a:ext cx="11016343" cy="44299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16BBE-877A-4B26-B851-09EE57C7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33839-4769-40A7-A58C-3D0E80E7B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469" y="1341660"/>
            <a:ext cx="11604521" cy="1631216"/>
          </a:xfrm>
        </p:spPr>
        <p:txBody>
          <a:bodyPr/>
          <a:lstStyle/>
          <a:p>
            <a:r>
              <a:rPr lang="en-US" dirty="0"/>
              <a:t>Scan Results always include four collections with workspace artifacts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B552C-7BA9-4873-94F4-0A05ACD7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75" y="3400725"/>
            <a:ext cx="3522269" cy="2110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EC874-7D53-4330-B5CB-AD1519E2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3" y="1806928"/>
            <a:ext cx="7804597" cy="5058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520F561-0D62-48F3-84C0-C1C9B02B10BB}"/>
              </a:ext>
            </a:extLst>
          </p:cNvPr>
          <p:cNvGrpSpPr/>
          <p:nvPr/>
        </p:nvGrpSpPr>
        <p:grpSpPr>
          <a:xfrm>
            <a:off x="4433151" y="2662192"/>
            <a:ext cx="4104887" cy="1326843"/>
            <a:chOff x="4433151" y="2662192"/>
            <a:chExt cx="4104887" cy="1326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D87D77-B224-4159-BC6C-3B5043E0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151" y="2662192"/>
              <a:ext cx="2749639" cy="940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4471FE-BDB6-44ED-9439-8659C976D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5336" y="3441257"/>
              <a:ext cx="1992702" cy="5477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E8FD01-E639-4D08-80B1-F1A946DDD996}"/>
              </a:ext>
            </a:extLst>
          </p:cNvPr>
          <p:cNvGrpSpPr/>
          <p:nvPr/>
        </p:nvGrpSpPr>
        <p:grpSpPr>
          <a:xfrm>
            <a:off x="1162939" y="2966593"/>
            <a:ext cx="7375099" cy="1277566"/>
            <a:chOff x="1162939" y="2966593"/>
            <a:chExt cx="7375099" cy="12775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2E9AE-051D-44F9-9D0C-FFBA267E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939" y="2966593"/>
              <a:ext cx="2949262" cy="1277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DC39D1A-5C98-4C42-A983-18316F37C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2778" y="3754932"/>
              <a:ext cx="4635260" cy="3893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811FBF-D90C-4A25-96E2-C5B29650C548}"/>
              </a:ext>
            </a:extLst>
          </p:cNvPr>
          <p:cNvGrpSpPr/>
          <p:nvPr/>
        </p:nvGrpSpPr>
        <p:grpSpPr>
          <a:xfrm>
            <a:off x="1676166" y="4312525"/>
            <a:ext cx="6857559" cy="1843158"/>
            <a:chOff x="1676166" y="4312525"/>
            <a:chExt cx="6857559" cy="18431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859670-5309-4928-85CF-AA64E09F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166" y="4463070"/>
              <a:ext cx="2569335" cy="1692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A3F788-6AE2-41E9-859B-B322A335D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4218" y="4312525"/>
              <a:ext cx="4539507" cy="382434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9BDCE9-6EF4-409E-BD42-EDB769807D25}"/>
              </a:ext>
            </a:extLst>
          </p:cNvPr>
          <p:cNvGrpSpPr/>
          <p:nvPr/>
        </p:nvGrpSpPr>
        <p:grpSpPr>
          <a:xfrm>
            <a:off x="4497035" y="4804528"/>
            <a:ext cx="4036690" cy="1854740"/>
            <a:chOff x="4497035" y="4804528"/>
            <a:chExt cx="4036690" cy="18547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D89B5C-BD9A-4E07-B5B2-98C4DAA0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035" y="4804528"/>
              <a:ext cx="3136006" cy="1854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FBED4-62F9-457F-A470-7B4D54DBD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790" y="4963112"/>
              <a:ext cx="1350935" cy="16026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67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5407F2-39F8-4AA5-AE07-790E15B07714}"/>
              </a:ext>
            </a:extLst>
          </p:cNvPr>
          <p:cNvSpPr/>
          <p:nvPr/>
        </p:nvSpPr>
        <p:spPr bwMode="auto">
          <a:xfrm>
            <a:off x="898458" y="2763483"/>
            <a:ext cx="10635694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55865-3447-4C04-8817-46C0A428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Get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C1C03-477C-43EE-BDA8-429105379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add </a:t>
            </a:r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getArtifactUsers</a:t>
            </a:r>
            <a:r>
              <a:rPr lang="en-US" dirty="0"/>
              <a:t> parameter to get information on user permissions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6BEDA-E29C-4A32-8D48-D0225607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23" y="1772280"/>
            <a:ext cx="8160054" cy="7081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113CB9-E0E8-4FCC-BB5E-2760228FBFE7}"/>
              </a:ext>
            </a:extLst>
          </p:cNvPr>
          <p:cNvGrpSpPr/>
          <p:nvPr/>
        </p:nvGrpSpPr>
        <p:grpSpPr>
          <a:xfrm>
            <a:off x="1100693" y="3201764"/>
            <a:ext cx="5275578" cy="3190672"/>
            <a:chOff x="1100693" y="3201764"/>
            <a:chExt cx="5275578" cy="3190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BA6158-7ADD-4575-8D6D-2B7E9918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657" y="3201764"/>
              <a:ext cx="3496614" cy="3190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0F2CE73A-6A87-4BED-B02D-A2E14EC00EFB}"/>
                </a:ext>
              </a:extLst>
            </p:cNvPr>
            <p:cNvSpPr/>
            <p:nvPr/>
          </p:nvSpPr>
          <p:spPr bwMode="auto">
            <a:xfrm>
              <a:off x="1100693" y="4944830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workspace members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126F0-AE73-49B4-8566-A8CAD92CFB78}"/>
              </a:ext>
            </a:extLst>
          </p:cNvPr>
          <p:cNvGrpSpPr/>
          <p:nvPr/>
        </p:nvGrpSpPr>
        <p:grpSpPr>
          <a:xfrm>
            <a:off x="6834565" y="3044926"/>
            <a:ext cx="4415121" cy="3255523"/>
            <a:chOff x="6834565" y="3044926"/>
            <a:chExt cx="4415121" cy="32555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DD80E0-7F7A-4EDC-A087-EAF7F270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7771" y="3044926"/>
              <a:ext cx="3251915" cy="3255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CEA1793A-1D26-4ADE-9F19-BE3096A2CF9E}"/>
                </a:ext>
              </a:extLst>
            </p:cNvPr>
            <p:cNvSpPr/>
            <p:nvPr/>
          </p:nvSpPr>
          <p:spPr bwMode="auto">
            <a:xfrm>
              <a:off x="6834565" y="4825087"/>
              <a:ext cx="1386356" cy="31297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artifact users</a:t>
              </a:r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FEF0492-DCB9-45C5-9261-DBBEC30E814E}"/>
              </a:ext>
            </a:extLst>
          </p:cNvPr>
          <p:cNvSpPr/>
          <p:nvPr/>
        </p:nvSpPr>
        <p:spPr bwMode="auto">
          <a:xfrm>
            <a:off x="6139115" y="2223671"/>
            <a:ext cx="599543" cy="8390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6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DBE43E-355D-43C9-9387-93594E70C360}"/>
              </a:ext>
            </a:extLst>
          </p:cNvPr>
          <p:cNvSpPr/>
          <p:nvPr/>
        </p:nvSpPr>
        <p:spPr bwMode="auto">
          <a:xfrm>
            <a:off x="898458" y="2513500"/>
            <a:ext cx="10003971" cy="4312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8DEA6-A0B6-4DEE-8911-5645AC4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Lineage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95A8E-8D9F-4502-BE29-7F574DD4A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Include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lineage</a:t>
            </a:r>
            <a:r>
              <a:rPr lang="en-US" dirty="0"/>
              <a:t> to add dashboard tiles, datasource references and upstream dataflows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5FA79-9EA9-4943-95A5-7B871BF7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58" y="1754105"/>
            <a:ext cx="7750506" cy="6614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8B4C88-05DD-48AE-B7E6-EA006C4227AE}"/>
              </a:ext>
            </a:extLst>
          </p:cNvPr>
          <p:cNvGrpSpPr/>
          <p:nvPr/>
        </p:nvGrpSpPr>
        <p:grpSpPr>
          <a:xfrm>
            <a:off x="1106467" y="2851917"/>
            <a:ext cx="3640628" cy="1489499"/>
            <a:chOff x="1106467" y="2992977"/>
            <a:chExt cx="3640628" cy="1489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CE5A05-AD91-4F29-886C-D1BF4024E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064"/>
            <a:stretch/>
          </p:blipFill>
          <p:spPr>
            <a:xfrm>
              <a:off x="1622997" y="2992977"/>
              <a:ext cx="3124098" cy="1489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D012B5C1-7337-4F52-9422-32156199729E}"/>
                </a:ext>
              </a:extLst>
            </p:cNvPr>
            <p:cNvSpPr/>
            <p:nvPr/>
          </p:nvSpPr>
          <p:spPr bwMode="auto">
            <a:xfrm>
              <a:off x="1106467" y="3565397"/>
              <a:ext cx="799988" cy="301116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tiles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2339D8-CFCF-467E-A55F-1C9888CC8518}"/>
              </a:ext>
            </a:extLst>
          </p:cNvPr>
          <p:cNvGrpSpPr/>
          <p:nvPr/>
        </p:nvGrpSpPr>
        <p:grpSpPr>
          <a:xfrm>
            <a:off x="5704628" y="2703695"/>
            <a:ext cx="5003452" cy="1024667"/>
            <a:chOff x="5704628" y="2844755"/>
            <a:chExt cx="5003452" cy="1024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34FC7-4091-4B72-8E70-A1AE0169C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392" y="2844755"/>
              <a:ext cx="3218688" cy="975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0926DA0F-4683-4ECB-8456-09CE0340092C}"/>
                </a:ext>
              </a:extLst>
            </p:cNvPr>
            <p:cNvSpPr/>
            <p:nvPr/>
          </p:nvSpPr>
          <p:spPr bwMode="auto">
            <a:xfrm>
              <a:off x="5704628" y="3576481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ED635-AE34-4BF2-8659-5939E7BE035B}"/>
              </a:ext>
            </a:extLst>
          </p:cNvPr>
          <p:cNvGrpSpPr/>
          <p:nvPr/>
        </p:nvGrpSpPr>
        <p:grpSpPr>
          <a:xfrm>
            <a:off x="5737967" y="3813959"/>
            <a:ext cx="4929943" cy="1207631"/>
            <a:chOff x="5737967" y="3955019"/>
            <a:chExt cx="4929943" cy="1207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794BAF-0D37-4A2B-BA06-21F603CB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176" b="13980"/>
            <a:stretch/>
          </p:blipFill>
          <p:spPr>
            <a:xfrm>
              <a:off x="7488506" y="3955019"/>
              <a:ext cx="3179404" cy="12076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3933119-CC90-410F-85A0-A4BA6D17283E}"/>
                </a:ext>
              </a:extLst>
            </p:cNvPr>
            <p:cNvSpPr/>
            <p:nvPr/>
          </p:nvSpPr>
          <p:spPr bwMode="auto">
            <a:xfrm>
              <a:off x="5737967" y="4381504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21A01-6D8C-4FC0-B285-A227AB3F70E4}"/>
              </a:ext>
            </a:extLst>
          </p:cNvPr>
          <p:cNvGrpSpPr/>
          <p:nvPr/>
        </p:nvGrpSpPr>
        <p:grpSpPr>
          <a:xfrm>
            <a:off x="1768565" y="4717929"/>
            <a:ext cx="5002738" cy="1888982"/>
            <a:chOff x="1462906" y="4880767"/>
            <a:chExt cx="5002738" cy="1888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C6D675-3418-4623-8E35-8AE187C7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624" y="4880767"/>
              <a:ext cx="3094020" cy="1888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4580BD8A-DA67-465F-A593-2D10F7712808}"/>
                </a:ext>
              </a:extLst>
            </p:cNvPr>
            <p:cNvSpPr/>
            <p:nvPr/>
          </p:nvSpPr>
          <p:spPr bwMode="auto">
            <a:xfrm>
              <a:off x="1462906" y="6148772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upstream dataflow</a:t>
              </a:r>
            </a:p>
          </p:txBody>
        </p:sp>
      </p:grp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69B313CE-EDE4-4A45-99DB-80149C8E1044}"/>
              </a:ext>
            </a:extLst>
          </p:cNvPr>
          <p:cNvSpPr/>
          <p:nvPr/>
        </p:nvSpPr>
        <p:spPr bwMode="auto">
          <a:xfrm>
            <a:off x="6193545" y="219308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4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43776C-F787-4013-BF6E-97DECDD690F9}"/>
              </a:ext>
            </a:extLst>
          </p:cNvPr>
          <p:cNvSpPr/>
          <p:nvPr/>
        </p:nvSpPr>
        <p:spPr bwMode="auto">
          <a:xfrm>
            <a:off x="893359" y="2654014"/>
            <a:ext cx="11311115" cy="3981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0E899-BEC2-4F3C-93DF-B163D511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Datasource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D6AC3-57BF-4FF4-8D3E-D53B22A70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datasourceDetails</a:t>
            </a:r>
            <a:r>
              <a:rPr lang="en-US" dirty="0"/>
              <a:t> parameters add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datasourceInstances</a:t>
            </a:r>
            <a:r>
              <a:rPr lang="en-US" dirty="0"/>
              <a:t> collection as top-level 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EFF26-54AB-40CD-BBAA-65F9F6CB3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5"/>
          <a:stretch/>
        </p:blipFill>
        <p:spPr>
          <a:xfrm>
            <a:off x="1947502" y="3217300"/>
            <a:ext cx="3003057" cy="3156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AFC6AD-9BC8-4BD1-9386-245D8A46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9" y="1720722"/>
            <a:ext cx="8206418" cy="8093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111AD03-CF1B-4911-96C5-0F93349B0DFC}"/>
              </a:ext>
            </a:extLst>
          </p:cNvPr>
          <p:cNvGrpSpPr/>
          <p:nvPr/>
        </p:nvGrpSpPr>
        <p:grpSpPr>
          <a:xfrm>
            <a:off x="2625886" y="2844410"/>
            <a:ext cx="5914846" cy="799289"/>
            <a:chOff x="2244155" y="2881909"/>
            <a:chExt cx="5914846" cy="799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4E0460-94E8-4CF6-8069-38E1CA1E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6141" y="2881909"/>
              <a:ext cx="2922860" cy="799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A8C680-AC74-4B25-A5CD-8388C17DD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155" y="3400867"/>
              <a:ext cx="2991986" cy="275331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ADB5DD-B8FF-4B11-9604-99FD9C1594C0}"/>
              </a:ext>
            </a:extLst>
          </p:cNvPr>
          <p:cNvGrpSpPr/>
          <p:nvPr/>
        </p:nvGrpSpPr>
        <p:grpSpPr>
          <a:xfrm>
            <a:off x="2632085" y="3235036"/>
            <a:ext cx="9209836" cy="927506"/>
            <a:chOff x="2250354" y="3272535"/>
            <a:chExt cx="9209836" cy="9275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7499FB-DC3A-48F9-9EF6-71BC1966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60" y="3272535"/>
              <a:ext cx="2948330" cy="927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0114B5-9B7A-4E30-86B0-6636463B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3849779"/>
              <a:ext cx="6236896" cy="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1880EF-47AE-405A-BD9D-53AE54B67398}"/>
              </a:ext>
            </a:extLst>
          </p:cNvPr>
          <p:cNvGrpSpPr/>
          <p:nvPr/>
        </p:nvGrpSpPr>
        <p:grpSpPr>
          <a:xfrm>
            <a:off x="2632085" y="3982761"/>
            <a:ext cx="9187124" cy="969786"/>
            <a:chOff x="2250354" y="4020260"/>
            <a:chExt cx="9187124" cy="9697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E6FAAF-EDB2-42A8-AF64-8B0D4837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7250" y="4317540"/>
              <a:ext cx="2950228" cy="67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FFDEB5-34FC-4899-AD8D-92C5752B89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020260"/>
              <a:ext cx="6120760" cy="563962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111906-14C0-421B-9C5D-61E2AA6D2B9E}"/>
              </a:ext>
            </a:extLst>
          </p:cNvPr>
          <p:cNvGrpSpPr/>
          <p:nvPr/>
        </p:nvGrpSpPr>
        <p:grpSpPr>
          <a:xfrm>
            <a:off x="2632085" y="4162542"/>
            <a:ext cx="6436635" cy="1916244"/>
            <a:chOff x="2250354" y="4200041"/>
            <a:chExt cx="6436635" cy="19162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2E94B3-48B6-48B2-A2D7-EC241E35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8655" y="5162650"/>
              <a:ext cx="2928334" cy="953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0F3A1C-6187-4B63-838C-7B12D62F7A3B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200041"/>
              <a:ext cx="3508301" cy="1006653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3B95C1B-C49E-44CF-9403-578BD2A4BFFA}"/>
              </a:ext>
            </a:extLst>
          </p:cNvPr>
          <p:cNvSpPr/>
          <p:nvPr/>
        </p:nvSpPr>
        <p:spPr bwMode="auto">
          <a:xfrm>
            <a:off x="982036" y="3706041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datasources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A59D167A-85E3-43C2-BFF2-5C7996EE6E60}"/>
              </a:ext>
            </a:extLst>
          </p:cNvPr>
          <p:cNvSpPr/>
          <p:nvPr/>
        </p:nvSpPr>
        <p:spPr bwMode="auto">
          <a:xfrm>
            <a:off x="6150001" y="2323721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82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CE2FDF-515A-4D36-878A-58935E5A285E}"/>
              </a:ext>
            </a:extLst>
          </p:cNvPr>
          <p:cNvSpPr/>
          <p:nvPr/>
        </p:nvSpPr>
        <p:spPr bwMode="auto">
          <a:xfrm>
            <a:off x="834346" y="2575494"/>
            <a:ext cx="5087483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620FD-FCD9-4032-9EFA-5EC90FF1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with Dataset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6DAB-C223-4110-B908-9A1E071A9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datasetSchema</a:t>
            </a:r>
            <a:r>
              <a:rPr lang="en-US" dirty="0"/>
              <a:t> parameters adds schema information for tables and fields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C4C5C-DEA9-4E47-82DF-92877E26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1" y="2825684"/>
            <a:ext cx="2659487" cy="3398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89635-E42E-41DD-B1F6-96D34C4B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6" y="1696695"/>
            <a:ext cx="7897325" cy="669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5436662-B06D-4148-A08F-8A1766B8711D}"/>
              </a:ext>
            </a:extLst>
          </p:cNvPr>
          <p:cNvSpPr/>
          <p:nvPr/>
        </p:nvSpPr>
        <p:spPr bwMode="auto">
          <a:xfrm>
            <a:off x="1307016" y="4283900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table schema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EE189AF-C596-4628-B878-91872BFC7444}"/>
              </a:ext>
            </a:extLst>
          </p:cNvPr>
          <p:cNvSpPr/>
          <p:nvPr/>
        </p:nvSpPr>
        <p:spPr bwMode="auto">
          <a:xfrm>
            <a:off x="6095571" y="213865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0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43A881-4A3C-48C5-8EF0-60FB4E8BA213}"/>
              </a:ext>
            </a:extLst>
          </p:cNvPr>
          <p:cNvSpPr/>
          <p:nvPr/>
        </p:nvSpPr>
        <p:spPr bwMode="auto">
          <a:xfrm>
            <a:off x="898450" y="2721428"/>
            <a:ext cx="8218714" cy="3984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8BFE0-CA24-4E06-AA57-84957AD0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for Dataset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E7AE7-62CA-4E1F-A619-12AD921EA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datasetExpression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parameters adds expressions for DAX and M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01EB-0762-4B71-9394-A4BE5B18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92" y="2955921"/>
            <a:ext cx="5576552" cy="3125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F6DCA-6DE0-4F64-9356-31C16F11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50" y="1686650"/>
            <a:ext cx="8322328" cy="817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674EC2F-C6CA-4582-A6B9-6A68D5C9694D}"/>
              </a:ext>
            </a:extLst>
          </p:cNvPr>
          <p:cNvSpPr/>
          <p:nvPr/>
        </p:nvSpPr>
        <p:spPr bwMode="auto">
          <a:xfrm>
            <a:off x="1247520" y="5079110"/>
            <a:ext cx="2524755" cy="26142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DAX expression for measure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D74795F-B69A-49A7-9D78-CA038BC703C3}"/>
              </a:ext>
            </a:extLst>
          </p:cNvPr>
          <p:cNvSpPr/>
          <p:nvPr/>
        </p:nvSpPr>
        <p:spPr bwMode="auto">
          <a:xfrm>
            <a:off x="1247520" y="5804528"/>
            <a:ext cx="2394127" cy="27721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M code for query behind table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3160340-F721-4995-AF50-B2B38D74EB54}"/>
              </a:ext>
            </a:extLst>
          </p:cNvPr>
          <p:cNvSpPr/>
          <p:nvPr/>
        </p:nvSpPr>
        <p:spPr bwMode="auto">
          <a:xfrm>
            <a:off x="6128229" y="2258405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47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7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GetActivityEvents</a:t>
            </a:r>
            <a:r>
              <a:rPr lang="en-US" dirty="0"/>
              <a:t> used to extract events from PBI activity log</a:t>
            </a:r>
          </a:p>
          <a:p>
            <a:pPr lvl="1"/>
            <a:r>
              <a:rPr lang="en-US" dirty="0">
                <a:hlinkClick r:id="rId2"/>
              </a:rPr>
              <a:t>https://api.powerbi.com/v1.0/myorg/admin/activityevents</a:t>
            </a:r>
            <a:endParaRPr lang="en-US" dirty="0"/>
          </a:p>
          <a:p>
            <a:pPr lvl="1"/>
            <a:r>
              <a:rPr lang="en-US" dirty="0"/>
              <a:t>200 requests/hour</a:t>
            </a:r>
          </a:p>
          <a:p>
            <a:pPr lvl="1"/>
            <a:r>
              <a:rPr lang="en-US" dirty="0"/>
              <a:t>Time window cannot exceed 24-hour UTC time period</a:t>
            </a:r>
          </a:p>
          <a:p>
            <a:pPr lvl="1"/>
            <a:endParaRPr lang="en-US" dirty="0"/>
          </a:p>
          <a:p>
            <a:r>
              <a:rPr lang="en-US" dirty="0"/>
              <a:t>Query String Parameters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startDateTime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'2022-01-27T00:00:00'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endDateTime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'2022-01-27T23:59:59’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Activity eq 'ViewReport'</a:t>
            </a:r>
            <a:r>
              <a:rPr lang="en-US" dirty="0"/>
              <a:t>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continuationToken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88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D5E0B-AC97-4DCC-82E3-005A9142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109814"/>
            <a:ext cx="8828995" cy="4557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43DF1-9FBD-43C3-A85D-98D11B8B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60" y="4322330"/>
            <a:ext cx="5129100" cy="2592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42272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3561-C6C2-4910-B013-67200A08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Fun Fact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7764-DAC8-4D0F-A49A-2F7E3A39F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360967"/>
            <a:ext cx="11604521" cy="47846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800" dirty="0"/>
              <a:t>Do You Know Today is Super Two-s Day?</a:t>
            </a:r>
          </a:p>
          <a:p>
            <a:pPr marL="0" indent="0" algn="ctr">
              <a:buNone/>
            </a:pPr>
            <a:r>
              <a:rPr lang="en-US" sz="19900" dirty="0"/>
              <a:t>2/22/22</a:t>
            </a:r>
          </a:p>
        </p:txBody>
      </p:sp>
    </p:spTree>
    <p:extLst>
      <p:ext uri="{BB962C8B-B14F-4D97-AF65-F5344CB8AC3E}">
        <p14:creationId xmlns:p14="http://schemas.microsoft.com/office/powerpoint/2010/main" val="4215089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BEA1-2B46-4B0D-B4BA-9FA93399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Admin API Roadmap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E791-AA8A-42B3-9C84-E51451ACA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Widely Shared API that shows artifacts shared with X number of users</a:t>
            </a:r>
          </a:p>
          <a:p>
            <a:pPr lvl="1"/>
            <a:r>
              <a:rPr lang="en-US" dirty="0"/>
              <a:t>To help admins better manage artifact sharing</a:t>
            </a:r>
          </a:p>
          <a:p>
            <a:r>
              <a:rPr lang="en-US" dirty="0"/>
              <a:t>Admin API to revoke or grant permissions in bulk</a:t>
            </a:r>
          </a:p>
          <a:p>
            <a:pPr lvl="1"/>
            <a:r>
              <a:rPr lang="en-US" dirty="0"/>
              <a:t>Making it easier for admins to manage artifact permissions in bulk</a:t>
            </a:r>
          </a:p>
          <a:p>
            <a:r>
              <a:rPr lang="en-US" dirty="0"/>
              <a:t>Admin API to delete artifacts</a:t>
            </a:r>
          </a:p>
          <a:p>
            <a:pPr lvl="1"/>
            <a:r>
              <a:rPr lang="en-US" dirty="0"/>
              <a:t>To help admins remove artifacts that are out of compliance</a:t>
            </a:r>
          </a:p>
          <a:p>
            <a:r>
              <a:rPr lang="en-US" dirty="0"/>
              <a:t>Admin API to read or edit tenant settings</a:t>
            </a:r>
          </a:p>
          <a:p>
            <a:pPr lvl="1"/>
            <a:r>
              <a:rPr lang="en-US" dirty="0"/>
              <a:t>To help admins better manage tenant settings</a:t>
            </a:r>
          </a:p>
          <a:p>
            <a:r>
              <a:rPr lang="en-US" dirty="0"/>
              <a:t>Expand Service Principal support to cover read-write Admin APIs</a:t>
            </a:r>
          </a:p>
          <a:p>
            <a:r>
              <a:rPr lang="en-US" dirty="0"/>
              <a:t>Admin API to get dataset refresh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02B54-C471-4CF5-9425-3565BDE08221}"/>
              </a:ext>
            </a:extLst>
          </p:cNvPr>
          <p:cNvSpPr txBox="1"/>
          <p:nvPr/>
        </p:nvSpPr>
        <p:spPr>
          <a:xfrm>
            <a:off x="5603066" y="6261812"/>
            <a:ext cx="6833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Plan for next 12-month and subject to change</a:t>
            </a:r>
          </a:p>
        </p:txBody>
      </p:sp>
    </p:spTree>
    <p:extLst>
      <p:ext uri="{BB962C8B-B14F-4D97-AF65-F5344CB8AC3E}">
        <p14:creationId xmlns:p14="http://schemas.microsoft.com/office/powerpoint/2010/main" val="223425887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938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Admin API Roadmap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the Power BI Admin APIs</a:t>
            </a:r>
          </a:p>
          <a:p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AABB-B1E6-4182-AAEB-4AB6B764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Call the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3D0A1-4FD4-4D9A-9D7D-5DBED26F0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20449"/>
          </a:xfrm>
        </p:spPr>
        <p:txBody>
          <a:bodyPr/>
          <a:lstStyle/>
          <a:p>
            <a:r>
              <a:rPr lang="en-US" dirty="0"/>
              <a:t>Call the Power BI REST API directly by executing HTTP operations</a:t>
            </a:r>
          </a:p>
          <a:p>
            <a:pPr lvl="1"/>
            <a:r>
              <a:rPr lang="en-US" dirty="0"/>
              <a:t>Open standards allow calling the Power BI API from any web development platform</a:t>
            </a:r>
          </a:p>
          <a:p>
            <a:pPr lvl="1"/>
            <a:r>
              <a:rPr lang="en-US" dirty="0"/>
              <a:t>Developers work directly with JSON to send request data and consume response data</a:t>
            </a:r>
          </a:p>
          <a:p>
            <a:pPr>
              <a:spcBef>
                <a:spcPts val="1200"/>
              </a:spcBef>
            </a:pPr>
            <a:r>
              <a:rPr lang="en-US" dirty="0"/>
              <a:t>Program with C# using the Power BI .NET SDK</a:t>
            </a:r>
          </a:p>
          <a:p>
            <a:pPr lvl="1"/>
            <a:r>
              <a:rPr lang="en-US" dirty="0"/>
              <a:t>Simple .NET wrapper on top of Power BI REST API to increase developer productivity</a:t>
            </a:r>
          </a:p>
          <a:p>
            <a:pPr lvl="1"/>
            <a:r>
              <a:rPr lang="en-US" dirty="0"/>
              <a:t>Hides low-level details of executing HTTP requests and converting data to/from JSON</a:t>
            </a:r>
          </a:p>
          <a:p>
            <a:pPr lvl="1"/>
            <a:r>
              <a:rPr lang="en-US" dirty="0"/>
              <a:t>C# code calling Power BI APIs can be used in console applications or in Azure functions</a:t>
            </a:r>
          </a:p>
          <a:p>
            <a:pPr>
              <a:spcBef>
                <a:spcPts val="1200"/>
              </a:spcBef>
            </a:pPr>
            <a:r>
              <a:rPr lang="en-US" dirty="0"/>
              <a:t>Develop PowerShell scripts which </a:t>
            </a:r>
            <a:r>
              <a:rPr lang="en-US" sz="20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cmdlet library</a:t>
            </a:r>
          </a:p>
          <a:p>
            <a:pPr lvl="1"/>
            <a:r>
              <a:rPr lang="en-US" dirty="0"/>
              <a:t>PowerShell makes it easy for Power BI administrators to modify and execute scripts </a:t>
            </a:r>
          </a:p>
          <a:p>
            <a:pPr lvl="1"/>
            <a:r>
              <a:rPr lang="en-US" dirty="0"/>
              <a:t>PowerShell scripts can be run from desktop computer, VM or Azure function</a:t>
            </a:r>
          </a:p>
          <a:p>
            <a:pPr>
              <a:spcBef>
                <a:spcPts val="1200"/>
              </a:spcBef>
            </a:pPr>
            <a:r>
              <a:rPr lang="en-US" dirty="0"/>
              <a:t>Call the Power BI REST API from Power Apps and Power Automate</a:t>
            </a:r>
          </a:p>
          <a:p>
            <a:pPr lvl="1">
              <a:lnSpc>
                <a:spcPts val="2800"/>
              </a:lnSpc>
            </a:pPr>
            <a:r>
              <a:rPr lang="en-US" dirty="0"/>
              <a:t>See Dec 2021 session of Power BI Dev Camp for more info</a:t>
            </a:r>
            <a:br>
              <a:rPr lang="en-US" dirty="0"/>
            </a:br>
            <a:r>
              <a:rPr lang="en-US" sz="1800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https://www.youtube.com/watch?v=oEZIbXB2-Js</a:t>
            </a:r>
            <a:r>
              <a:rPr lang="en-US" sz="1800" b="1" dirty="0">
                <a:solidFill>
                  <a:srgbClr val="680000"/>
                </a:solidFill>
              </a:rPr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3B3E-21EB-4696-AD60-8699A11A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Documentation for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A688-1461-4E9E-9F21-274306225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Get familiar with Admin section of Power BI REST API documentation</a:t>
            </a:r>
            <a:endParaRPr lang="en-US" dirty="0">
              <a:solidFill>
                <a:srgbClr val="0078D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https://docs.microsoft.com/en-us/rest/api/power-bi/admin/</a:t>
            </a:r>
            <a:r>
              <a:rPr lang="en-US" b="1" dirty="0">
                <a:solidFill>
                  <a:srgbClr val="680000"/>
                </a:solidFill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2E0E9-98C3-4DAD-B5C6-72ED7B7A0E51}"/>
              </a:ext>
            </a:extLst>
          </p:cNvPr>
          <p:cNvGrpSpPr/>
          <p:nvPr/>
        </p:nvGrpSpPr>
        <p:grpSpPr>
          <a:xfrm>
            <a:off x="1184516" y="2318439"/>
            <a:ext cx="10470571" cy="3007187"/>
            <a:chOff x="511277" y="2358633"/>
            <a:chExt cx="9054754" cy="2600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189DCC-052E-42BE-BD88-332E36B4D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2358633"/>
              <a:ext cx="5150020" cy="259639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FFC1-56AC-475A-9883-4189F21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068" y="2382937"/>
              <a:ext cx="3663963" cy="2576255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34924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C0B-0495-4D18-A8E0-172B720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User APIs versus Admin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CE92-9899-4FE9-AE31-9BAE28A80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62870"/>
          </a:xfrm>
        </p:spPr>
        <p:txBody>
          <a:bodyPr/>
          <a:lstStyle/>
          <a:p>
            <a:r>
              <a:rPr lang="en-US" dirty="0"/>
              <a:t>You can divide Power BI API operations into two categories</a:t>
            </a:r>
          </a:p>
          <a:p>
            <a:pPr lvl="1"/>
            <a:r>
              <a:rPr lang="en-US" dirty="0"/>
              <a:t>Power BI User APIs</a:t>
            </a:r>
          </a:p>
          <a:p>
            <a:pPr lvl="1"/>
            <a:r>
              <a:rPr lang="en-US" dirty="0"/>
              <a:t>Power BI Admin APIs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User APIs 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User APIs require user to be member of target workspace(s)</a:t>
            </a:r>
          </a:p>
          <a:p>
            <a:pPr lvl="1"/>
            <a:r>
              <a:rPr lang="en-US" dirty="0"/>
              <a:t>User API cannot access workspaces in which the caller is not a member</a:t>
            </a:r>
          </a:p>
          <a:p>
            <a:pPr lvl="1"/>
            <a:r>
              <a:rPr lang="en-US" dirty="0"/>
              <a:t>User APIs can be called by users and by service principals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GetGroups</a:t>
            </a:r>
            <a:r>
              <a:rPr lang="en-US" dirty="0"/>
              <a:t> operation returns all workspaces in which caller is a member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Admin APIs</a:t>
            </a:r>
          </a:p>
          <a:p>
            <a:pPr lvl="1"/>
            <a:r>
              <a:rPr lang="en-US" dirty="0"/>
              <a:t>Admin APIs provide access to every workspace within current Power BI tenant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operation returns all workspaces in tenant</a:t>
            </a:r>
          </a:p>
        </p:txBody>
      </p:sp>
    </p:spTree>
    <p:extLst>
      <p:ext uri="{BB962C8B-B14F-4D97-AF65-F5344CB8AC3E}">
        <p14:creationId xmlns:p14="http://schemas.microsoft.com/office/powerpoint/2010/main" val="2232704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22635</TotalTime>
  <Words>2136</Words>
  <Application>Microsoft Office PowerPoint</Application>
  <PresentationFormat>Custom</PresentationFormat>
  <Paragraphs>338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Lucida Console</vt:lpstr>
      <vt:lpstr>Segoe UI</vt:lpstr>
      <vt:lpstr>Segoe UI Condensed</vt:lpstr>
      <vt:lpstr>Segoe UI Light</vt:lpstr>
      <vt:lpstr>Segoe UI Semibold</vt:lpstr>
      <vt:lpstr>Wingdings</vt:lpstr>
      <vt:lpstr>Dynamics 365</vt:lpstr>
      <vt:lpstr>Bitmap Image</vt:lpstr>
      <vt:lpstr>Microsoft Power BI</vt:lpstr>
      <vt:lpstr>Managing Power BI using the Power BI Admin APIs</vt:lpstr>
      <vt:lpstr>Welcome to Power BI Dev Camp</vt:lpstr>
      <vt:lpstr>Try out the Sample Code used in this Webinar</vt:lpstr>
      <vt:lpstr>Today's Fun Fact</vt:lpstr>
      <vt:lpstr>Agenda</vt:lpstr>
      <vt:lpstr>Ways to Call the Power BI REST API</vt:lpstr>
      <vt:lpstr>Microsoft Documentation for Power BI REST API</vt:lpstr>
      <vt:lpstr>Understanding User APIs versus Admin APIs</vt:lpstr>
      <vt:lpstr>Calling the Power BI Admin API as a User</vt:lpstr>
      <vt:lpstr>Calling the Power BI Admin API as Service Principal</vt:lpstr>
      <vt:lpstr>Calling the Power BI Admin API using PowerShell</vt:lpstr>
      <vt:lpstr>Get a List of All Active Workspaces within a Tenant</vt:lpstr>
      <vt:lpstr>Developer Sample: PowerBiAdminApiDemo</vt:lpstr>
      <vt:lpstr>Agenda</vt:lpstr>
      <vt:lpstr>Calling GetGroupsAsAdmin</vt:lpstr>
      <vt:lpstr>Inspecting GetGroupsAsAdmin Response in Fiddler</vt:lpstr>
      <vt:lpstr>Calling GetGroupsAsAdmin with Expand Parameter</vt:lpstr>
      <vt:lpstr>Managing Workspace Membership</vt:lpstr>
      <vt:lpstr>GetCapacitiesAsAdmin</vt:lpstr>
      <vt:lpstr>GetCapacityUsersAsAdmin</vt:lpstr>
      <vt:lpstr>GetDatasetsInGroupAsAdmin</vt:lpstr>
      <vt:lpstr>GetDatasourcesAsAdmin</vt:lpstr>
      <vt:lpstr>GetRefreshablesAsAdmin</vt:lpstr>
      <vt:lpstr>GetImportsAsAdmin</vt:lpstr>
      <vt:lpstr>More Power BI Admin API Discovery Operations</vt:lpstr>
      <vt:lpstr>Agenda</vt:lpstr>
      <vt:lpstr>Answering the question "Who has access to What?"</vt:lpstr>
      <vt:lpstr>GetReportUsersAsAdmin Example</vt:lpstr>
      <vt:lpstr>Understanding Continuation Tokens</vt:lpstr>
      <vt:lpstr>GetUserArtifactAccessAsAdmin</vt:lpstr>
      <vt:lpstr>GetUserArtifactAccessAsAdmin Results</vt:lpstr>
      <vt:lpstr>GetUserSubscriptionsAsAdmin</vt:lpstr>
      <vt:lpstr>GetUnusedArtifactsAsAdmin</vt:lpstr>
      <vt:lpstr>Discover Widely Shared Artifacts</vt:lpstr>
      <vt:lpstr>Agenda</vt:lpstr>
      <vt:lpstr>Guidance for Calling GetGroupsAsAdmin</vt:lpstr>
      <vt:lpstr>Workspace Scan API Based on Three API Operations</vt:lpstr>
      <vt:lpstr>Scan Workspace API Called using Asynchronous Pattern</vt:lpstr>
      <vt:lpstr>Scanning Workspaces using PostWorkspaceInfo</vt:lpstr>
      <vt:lpstr>Workspace Scan Results</vt:lpstr>
      <vt:lpstr>Scanning Workspace with Get Users</vt:lpstr>
      <vt:lpstr>Scanning Workspace with Lineage</vt:lpstr>
      <vt:lpstr>Scanning Workspace with Datasource Details</vt:lpstr>
      <vt:lpstr>Scanning Workspaces with Dataset Schema</vt:lpstr>
      <vt:lpstr>Scanning for Dataset Expressions</vt:lpstr>
      <vt:lpstr>Agenda</vt:lpstr>
      <vt:lpstr>GetActivityEvents</vt:lpstr>
      <vt:lpstr>GetActivityEvents</vt:lpstr>
      <vt:lpstr>Agenda</vt:lpstr>
      <vt:lpstr>Power BI Admin API Roadmap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223</cp:revision>
  <cp:lastPrinted>2019-05-02T20:11:39Z</cp:lastPrinted>
  <dcterms:created xsi:type="dcterms:W3CDTF">2018-09-21T01:16:59Z</dcterms:created>
  <dcterms:modified xsi:type="dcterms:W3CDTF">2022-02-22T13:08:53Z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